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446" r:id="rId4"/>
    <p:sldId id="447" r:id="rId5"/>
    <p:sldId id="273" r:id="rId6"/>
    <p:sldId id="386" r:id="rId7"/>
    <p:sldId id="327" r:id="rId8"/>
    <p:sldId id="419" r:id="rId9"/>
    <p:sldId id="443" r:id="rId10"/>
    <p:sldId id="434" r:id="rId11"/>
    <p:sldId id="412" r:id="rId12"/>
    <p:sldId id="418" r:id="rId13"/>
    <p:sldId id="398" r:id="rId14"/>
    <p:sldId id="400" r:id="rId15"/>
    <p:sldId id="399" r:id="rId16"/>
    <p:sldId id="388" r:id="rId17"/>
    <p:sldId id="417" r:id="rId18"/>
    <p:sldId id="445" r:id="rId19"/>
    <p:sldId id="444" r:id="rId20"/>
    <p:sldId id="269" r:id="rId21"/>
    <p:sldId id="271" r:id="rId22"/>
    <p:sldId id="272" r:id="rId23"/>
    <p:sldId id="316" r:id="rId24"/>
    <p:sldId id="331" r:id="rId25"/>
    <p:sldId id="319" r:id="rId26"/>
    <p:sldId id="421" r:id="rId27"/>
    <p:sldId id="422" r:id="rId28"/>
    <p:sldId id="423" r:id="rId29"/>
    <p:sldId id="424" r:id="rId30"/>
    <p:sldId id="425" r:id="rId31"/>
    <p:sldId id="426" r:id="rId32"/>
    <p:sldId id="427" r:id="rId33"/>
    <p:sldId id="428" r:id="rId34"/>
    <p:sldId id="429" r:id="rId35"/>
    <p:sldId id="430" r:id="rId36"/>
    <p:sldId id="432" r:id="rId37"/>
    <p:sldId id="439" r:id="rId38"/>
    <p:sldId id="448" r:id="rId3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94686" autoAdjust="0"/>
  </p:normalViewPr>
  <p:slideViewPr>
    <p:cSldViewPr snapToGrid="0">
      <p:cViewPr varScale="1">
        <p:scale>
          <a:sx n="93" d="100"/>
          <a:sy n="93" d="100"/>
        </p:scale>
        <p:origin x="264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5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647BC-8B12-49A0-8BFB-59D3F1D0D7B5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B329-A29C-4449-AE72-7BC497D0CEB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471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C3BD-E988-4356-9CB6-82E19B63B157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58C1E-FD49-4D18-B77B-9CC331F3FAA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32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: trennen (unter)scheiden</a:t>
            </a:r>
            <a:r>
              <a:rPr lang="de-CH" baseline="0" dirty="0" smtClean="0"/>
              <a:t>umdeuten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2486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2326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Sicher: suchen</a:t>
            </a:r>
            <a:r>
              <a:rPr lang="de-CH" baseline="0" dirty="0" smtClean="0"/>
              <a:t> M, weinen, Stress während längerer Zeit, Freude bei Rückkehr, getröstet, spielen wieder</a:t>
            </a:r>
            <a:endParaRPr lang="de-CH" dirty="0" smtClean="0"/>
          </a:p>
          <a:p>
            <a:r>
              <a:rPr lang="de-CH" dirty="0" err="1" smtClean="0"/>
              <a:t>Avoidant</a:t>
            </a:r>
            <a:r>
              <a:rPr lang="de-CH" dirty="0" smtClean="0"/>
              <a:t>: wenig Protest</a:t>
            </a:r>
            <a:r>
              <a:rPr lang="de-CH" baseline="0" dirty="0" smtClean="0"/>
              <a:t> bei Trennung, spielen weiter, reagieren eher mit Ablehnung bei Rückkehr, wollen nicht getröstet werden</a:t>
            </a:r>
          </a:p>
          <a:p>
            <a:r>
              <a:rPr lang="de-CH" baseline="0" dirty="0" smtClean="0"/>
              <a:t>Ambivalent: grösster Stress bei der Trennung, weinen heftig, können nach Rückkehr von der Mutter kaum getröstet werden. Brauchen längere Zeit bis zur Beruhigung</a:t>
            </a:r>
          </a:p>
          <a:p>
            <a:r>
              <a:rPr lang="de-CH" baseline="0" dirty="0" smtClean="0"/>
              <a:t>Desorganisiert: gehen nur halb zur Mutter, laufen wieder weg, in grösstem Stress auch nach Rückkehr. Einfrieren der Bewegungen. Keine eindeutigen und konstanten Verhaltensstrategien.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2740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D8E58-3DE8-4DFB-85AC-856FFF25BAA4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90285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AF81B-ED9D-4089-80E2-3DF7F22AFC97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2396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F4AE6-08C5-42CF-85DB-DA00C2E48A49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M hat jedes Mal </a:t>
            </a:r>
            <a:r>
              <a:rPr lang="de-DE" altLang="de-DE" dirty="0" err="1" smtClean="0"/>
              <a:t>Pnik</a:t>
            </a:r>
            <a:r>
              <a:rPr lang="de-DE" altLang="de-DE" dirty="0" smtClean="0"/>
              <a:t>, wenn sie eine bestimmte Person sieht, hasst sie.</a:t>
            </a:r>
          </a:p>
          <a:p>
            <a:r>
              <a:rPr lang="de-DE" altLang="de-DE" dirty="0" smtClean="0"/>
              <a:t>Kind</a:t>
            </a:r>
            <a:r>
              <a:rPr lang="de-DE" altLang="de-DE" baseline="0" dirty="0" smtClean="0"/>
              <a:t> weint jedes Mal, wenn es Person sieht. Mutter: „es </a:t>
            </a:r>
            <a:r>
              <a:rPr lang="de-DE" altLang="de-DE" baseline="0" dirty="0" err="1" smtClean="0"/>
              <a:t>weiss</a:t>
            </a:r>
            <a:r>
              <a:rPr lang="de-DE" altLang="de-DE" baseline="0" dirty="0" smtClean="0"/>
              <a:t>, dass sie böse ist.“</a:t>
            </a:r>
          </a:p>
          <a:p>
            <a:r>
              <a:rPr lang="de-DE" altLang="de-DE" baseline="0" dirty="0" smtClean="0"/>
              <a:t>M geht im Spital einen Moment weg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640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3EC7A-6FDD-442A-B501-4ED058CBB25E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Familie Stoll (</a:t>
            </a:r>
            <a:r>
              <a:rPr lang="de-DE" altLang="de-DE" dirty="0" err="1" smtClean="0"/>
              <a:t>Entlebucher</a:t>
            </a:r>
            <a:r>
              <a:rPr lang="de-DE" altLang="de-DE" dirty="0" smtClean="0"/>
              <a:t> Kinder)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52383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Emotionale</a:t>
            </a:r>
            <a:r>
              <a:rPr lang="de-CH" baseline="0" dirty="0" smtClean="0"/>
              <a:t> Bindung</a:t>
            </a:r>
          </a:p>
          <a:p>
            <a:r>
              <a:rPr lang="de-CH" baseline="0" dirty="0" smtClean="0"/>
              <a:t>Unabhängigkeit, Autonomie</a:t>
            </a:r>
          </a:p>
          <a:p>
            <a:r>
              <a:rPr lang="de-CH" baseline="0" dirty="0" smtClean="0"/>
              <a:t>Familiengrenzen nach aussen</a:t>
            </a:r>
          </a:p>
          <a:p>
            <a:endParaRPr lang="de-CH" baseline="0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1613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CC2A7-21A1-4C03-8855-6E88865E86F0}" type="slidenum">
              <a:rPr lang="de-DE" altLang="de-DE" smtClean="0"/>
              <a:pPr/>
              <a:t>20</a:t>
            </a:fld>
            <a:endParaRPr lang="de-DE" alt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 smtClean="0"/>
              <a:t>Ernst: </a:t>
            </a:r>
          </a:p>
          <a:p>
            <a:pPr eaLnBrk="1" hangingPunct="1"/>
            <a:r>
              <a:rPr lang="de-CH" altLang="de-DE" dirty="0" smtClean="0"/>
              <a:t>M:</a:t>
            </a:r>
            <a:r>
              <a:rPr lang="de-CH" altLang="de-DE" baseline="0" dirty="0" smtClean="0"/>
              <a:t> ich kann ihm nicht nein sagen. Ich wurde selber so erzogen</a:t>
            </a:r>
            <a:endParaRPr lang="de-CH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997770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BA71D-00CA-4F9A-8F1F-B88910E3A99E}" type="slidenum">
              <a:rPr lang="de-DE" altLang="de-DE" smtClean="0"/>
              <a:pPr/>
              <a:t>21</a:t>
            </a:fld>
            <a:endParaRPr lang="de-DE" altLang="de-D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  <p:extLst>
      <p:ext uri="{BB962C8B-B14F-4D97-AF65-F5344CB8AC3E}">
        <p14:creationId xmlns:p14="http://schemas.microsoft.com/office/powerpoint/2010/main" val="1334271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8CC7E7-D80E-49D5-ABBB-AFDB749BB2AA}" type="slidenum">
              <a:rPr lang="de-DE" altLang="de-DE" smtClean="0"/>
              <a:pPr/>
              <a:t>22</a:t>
            </a:fld>
            <a:endParaRPr lang="de-DE" altLang="de-DE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 smtClean="0"/>
              <a:t>Peter,</a:t>
            </a:r>
            <a:r>
              <a:rPr lang="de-CH" altLang="de-DE" baseline="0" dirty="0" smtClean="0"/>
              <a:t> 17 Jahre alt:</a:t>
            </a:r>
            <a:endParaRPr lang="de-CH" altLang="de-DE" dirty="0" smtClean="0"/>
          </a:p>
          <a:p>
            <a:pPr eaLnBrk="1" hangingPunct="1"/>
            <a:r>
              <a:rPr lang="de-CH" altLang="de-DE" dirty="0" smtClean="0"/>
              <a:t>Schwerer Suizidversuch mit einer mehrfach tödlichen Dosis </a:t>
            </a:r>
            <a:r>
              <a:rPr lang="de-CH" altLang="de-DE" dirty="0" err="1" smtClean="0"/>
              <a:t>Parazetamol</a:t>
            </a:r>
            <a:r>
              <a:rPr lang="de-CH" altLang="de-DE" dirty="0" smtClean="0"/>
              <a:t>,</a:t>
            </a:r>
            <a:r>
              <a:rPr lang="de-CH" altLang="de-DE" baseline="0" dirty="0" smtClean="0"/>
              <a:t> </a:t>
            </a:r>
            <a:r>
              <a:rPr lang="de-CH" altLang="de-DE" baseline="0" dirty="0" err="1" smtClean="0"/>
              <a:t>Escitalopram</a:t>
            </a:r>
            <a:r>
              <a:rPr lang="de-CH" altLang="de-DE" baseline="0" dirty="0" smtClean="0"/>
              <a:t> und </a:t>
            </a:r>
            <a:r>
              <a:rPr lang="de-CH" altLang="de-DE" baseline="0" dirty="0" err="1" smtClean="0"/>
              <a:t>Quetiapin</a:t>
            </a:r>
            <a:r>
              <a:rPr lang="de-CH" altLang="de-DE" baseline="0" dirty="0" smtClean="0"/>
              <a:t>. Muss wiederholt erbrechen, das meiste wurde deshalb gar nicht resorbiert</a:t>
            </a:r>
            <a:endParaRPr lang="de-CH" altLang="de-DE" dirty="0" smtClean="0"/>
          </a:p>
          <a:p>
            <a:pPr eaLnBrk="1" hangingPunct="1"/>
            <a:r>
              <a:rPr lang="de-CH" altLang="de-DE" dirty="0" smtClean="0"/>
              <a:t>M wegen Rückenschmerzen in Abklärung für eine IV-Rente, V Carchauffeur</a:t>
            </a:r>
          </a:p>
          <a:p>
            <a:pPr eaLnBrk="1" hangingPunct="1"/>
            <a:r>
              <a:rPr lang="de-CH" altLang="de-DE" dirty="0" smtClean="0"/>
              <a:t>2 ältere Schwestern haben</a:t>
            </a:r>
            <a:r>
              <a:rPr lang="de-CH" altLang="de-DE" baseline="0" dirty="0" smtClean="0"/>
              <a:t> eine volle IV-Rente, arbeiten an einem geschützten Arbeitsplatz, die eine wegen einer leichten geistigen Behinderung, die andere wegen psychischen Problemen</a:t>
            </a:r>
          </a:p>
          <a:p>
            <a:pPr eaLnBrk="1" hangingPunct="1"/>
            <a:r>
              <a:rPr lang="de-CH" altLang="de-DE" baseline="0" dirty="0" smtClean="0"/>
              <a:t>Schulverweigerung seit 2 Jahren</a:t>
            </a:r>
          </a:p>
          <a:p>
            <a:pPr eaLnBrk="1" hangingPunct="1"/>
            <a:r>
              <a:rPr lang="de-CH" altLang="de-DE" baseline="0" dirty="0" smtClean="0"/>
              <a:t>Lasst mich in Ruhe. Ich will einfach zu Hause sein, mit den Eltern und den Schwestern Spiele machen und am PC spielen und chatten.</a:t>
            </a:r>
          </a:p>
          <a:p>
            <a:pPr eaLnBrk="1" hangingPunct="1"/>
            <a:r>
              <a:rPr lang="de-CH" altLang="de-DE" baseline="0" dirty="0" smtClean="0"/>
              <a:t>Ich will einfach nur Geld vom Sozialamt</a:t>
            </a:r>
            <a:endParaRPr lang="de-CH" altLang="de-DE" dirty="0" smtClean="0"/>
          </a:p>
          <a:p>
            <a:pPr eaLnBrk="1" hangingPunct="1"/>
            <a:endParaRPr lang="de-CH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80720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Fall 5</a:t>
            </a:r>
            <a:r>
              <a:rPr lang="de-CH" baseline="0" dirty="0" smtClean="0"/>
              <a:t> Kinder Waisen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2557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66471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9469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07899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7242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Wir können nicht tiefer fallen als in Gottes Hand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27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587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Bevorstehender Tod eines Kindes</a:t>
            </a:r>
            <a:r>
              <a:rPr lang="de-CH" baseline="0" dirty="0" smtClean="0"/>
              <a:t> an einem Hirntumor wird der 12-jährigen Schwester nicht mitgeteilt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28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96312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Familie aus Obwalden: Grossmutter,</a:t>
            </a:r>
            <a:r>
              <a:rPr lang="de-CH" baseline="0" dirty="0" smtClean="0"/>
              <a:t> Vater und Sohn tot. Mutter und 2,5-jähriges Mädchen überleben. 7.5 Monate später wird gesunde Schwester geboren. </a:t>
            </a:r>
          </a:p>
          <a:p>
            <a:r>
              <a:rPr lang="de-CH" baseline="0" dirty="0" smtClean="0"/>
              <a:t>M heiratet später wieder, hat nochmals ein Kind. Guter Kontakt mit dem Grossvater vs. Und dem Onkel.</a:t>
            </a:r>
          </a:p>
          <a:p>
            <a:r>
              <a:rPr lang="de-CH" baseline="0" dirty="0" smtClean="0"/>
              <a:t>Kind hat Angst vor weissen Schürzen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29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2473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30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41233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31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83266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32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656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6BC85-C826-4AD3-B8FE-FE3F7F30168E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749895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Bevorstehender</a:t>
            </a:r>
            <a:r>
              <a:rPr lang="de-CH" baseline="0" dirty="0" smtClean="0"/>
              <a:t> Tod eines Kindes wird der Schwester nicht mitgeteilt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33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99422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34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19859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35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21344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36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40271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37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259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965FD0-D900-4B4A-A611-1A3D3B53D4E5}" type="slidenum">
              <a:rPr lang="de-DE" altLang="de-DE" smtClean="0"/>
              <a:pPr/>
              <a:t>5</a:t>
            </a:fld>
            <a:endParaRPr lang="de-DE" alt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234329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89D6F-BDD0-4E54-89D0-C406D89DFE3B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Lena</a:t>
            </a:r>
            <a:r>
              <a:rPr lang="de-DE" altLang="de-DE" baseline="0" dirty="0" smtClean="0"/>
              <a:t> (Latifa), 13 Jahre alt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48296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575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Entscheidung,</a:t>
            </a:r>
            <a:r>
              <a:rPr lang="de-CH" baseline="0" dirty="0" smtClean="0"/>
              <a:t> Meinung, Beurteilung</a:t>
            </a:r>
          </a:p>
          <a:p>
            <a:r>
              <a:rPr lang="de-CH" baseline="0" dirty="0" smtClean="0"/>
              <a:t>Wendepunkt einer gefährlichen Entwicklung</a:t>
            </a:r>
          </a:p>
          <a:p>
            <a:r>
              <a:rPr lang="de-CH" baseline="0" dirty="0" smtClean="0"/>
              <a:t>Krise als Herausforderung umdeuten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6972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9874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Systemische</a:t>
            </a:r>
            <a:r>
              <a:rPr lang="de-CH" baseline="0" dirty="0" smtClean="0"/>
              <a:t> Sichtweise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8C1E-FD49-4D18-B77B-9CC331F3FAAA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752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61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394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1252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31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833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7248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3843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1931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345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00B2-D1C5-4A5C-A945-B50DA0730F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22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112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31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282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668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044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05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560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121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4E86104-6EA8-420A-AB37-42A8B021CF33}" type="datetimeFigureOut">
              <a:rPr lang="de-CH" smtClean="0"/>
              <a:t>08.06.2014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de-CH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A785996-E5BF-445D-B3C4-2EC44CADC0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570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An Krisen wachsen statt zerbrechen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de-CH" dirty="0" smtClean="0"/>
          </a:p>
          <a:p>
            <a:r>
              <a:rPr lang="de-CH" dirty="0" smtClean="0"/>
              <a:t>Dr. med. Simone Krähenbühl-Blanchard</a:t>
            </a:r>
          </a:p>
          <a:p>
            <a:r>
              <a:rPr lang="de-CH" dirty="0" err="1" smtClean="0"/>
              <a:t>Moscia</a:t>
            </a:r>
            <a:r>
              <a:rPr lang="de-CH" dirty="0" smtClean="0"/>
              <a:t>, 7. Juni 2014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519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Umstände für positive Entwicklung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Kontinuierliche Ausbildung an Fachhochschulen</a:t>
            </a:r>
          </a:p>
          <a:p>
            <a:r>
              <a:rPr lang="de-CH" dirty="0" smtClean="0"/>
              <a:t>Schulische und berufliche Fertigkeiten aus der Militärdienstzeit</a:t>
            </a:r>
          </a:p>
          <a:p>
            <a:r>
              <a:rPr lang="de-CH" dirty="0" smtClean="0"/>
              <a:t>Ehe mit einem stabilen Partner als stetige Quelle emotionaler Unterstützung</a:t>
            </a:r>
          </a:p>
          <a:p>
            <a:r>
              <a:rPr lang="de-CH" dirty="0" smtClean="0"/>
              <a:t>Hinwendung zu einer Glaubensgemeinschaft, in der aktives Engagement verlangt wurde: Struktur, Gemeinschaftsgefühl und Heilsversprechen</a:t>
            </a:r>
          </a:p>
          <a:p>
            <a:r>
              <a:rPr lang="de-CH" dirty="0" smtClean="0"/>
              <a:t>Genesung von schwerer Krankheit oder Unfall</a:t>
            </a:r>
          </a:p>
          <a:p>
            <a:endParaRPr lang="de-CH" dirty="0"/>
          </a:p>
          <a:p>
            <a:r>
              <a:rPr lang="de-CH" dirty="0" smtClean="0"/>
              <a:t>Psychotherapie: nur von 5% der Beobachteten als wichtiger Faktor zur persönlichen Entwicklung betrachtet. Die anderen wollten bei Bedarf eher Medikamente als Gespräche mit Fachleuten. Sie bevorzugten das Gespräch mit Freunden und Verwandten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826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Bindung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Bindungssystem als primäres genetisch verankertes motivationales System. </a:t>
            </a:r>
          </a:p>
          <a:p>
            <a:r>
              <a:rPr lang="de-CH" altLang="de-DE" dirty="0" smtClean="0"/>
              <a:t>Wird </a:t>
            </a:r>
            <a:r>
              <a:rPr lang="de-CH" altLang="de-DE" dirty="0"/>
              <a:t>zwischen Mutter und Säugling nach der Geburt aktiviert</a:t>
            </a:r>
          </a:p>
          <a:p>
            <a:r>
              <a:rPr lang="de-DE" dirty="0" smtClean="0"/>
              <a:t>Kind </a:t>
            </a:r>
            <a:r>
              <a:rPr lang="de-DE" dirty="0"/>
              <a:t>immer aktiver Interaktionspartner</a:t>
            </a:r>
          </a:p>
          <a:p>
            <a:r>
              <a:rPr lang="de-CH" altLang="de-DE" dirty="0"/>
              <a:t>Nähe </a:t>
            </a:r>
            <a:r>
              <a:rPr lang="de-CH" altLang="de-DE" dirty="0" smtClean="0"/>
              <a:t>gibt Säuglingen Sicherheit </a:t>
            </a:r>
            <a:r>
              <a:rPr lang="de-CH" altLang="de-DE" dirty="0"/>
              <a:t>und wird durch alle Sinne hergestellt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3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Bindung, Einteilung nach </a:t>
            </a:r>
            <a:r>
              <a:rPr lang="de-CH" dirty="0" err="1" smtClean="0"/>
              <a:t>Bowlby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Sicher gebundene Kinder</a:t>
            </a:r>
          </a:p>
          <a:p>
            <a:r>
              <a:rPr lang="de-CH" dirty="0" smtClean="0"/>
              <a:t>(unsicher)-vermeidend gebundene Kinder (</a:t>
            </a:r>
            <a:r>
              <a:rPr lang="de-CH" dirty="0" err="1" smtClean="0"/>
              <a:t>avoidant</a:t>
            </a:r>
            <a:r>
              <a:rPr lang="de-CH" dirty="0" smtClean="0"/>
              <a:t>)</a:t>
            </a:r>
          </a:p>
          <a:p>
            <a:r>
              <a:rPr lang="de-CH" dirty="0" smtClean="0"/>
              <a:t>Unsicher-ambivalent gebundene Kinder (ambivalent)</a:t>
            </a:r>
          </a:p>
          <a:p>
            <a:endParaRPr lang="de-CH" dirty="0"/>
          </a:p>
          <a:p>
            <a:r>
              <a:rPr lang="de-CH" dirty="0" smtClean="0"/>
              <a:t>Kinder mit unsicher- desorientiertem Verhalten</a:t>
            </a:r>
          </a:p>
          <a:p>
            <a:endParaRPr lang="de-CH" dirty="0"/>
          </a:p>
          <a:p>
            <a:r>
              <a:rPr lang="de-CH" dirty="0" smtClean="0"/>
              <a:t>Über 50% der Kinder von berufstätigen Müttern waren sicher gebunden. Ängstlichkeit der Mutter bei der Trennung ist ein Risikofaktor für eine unsicher-ambivalente Entwicklung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342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Sichere Bindung</a:t>
            </a:r>
            <a:endParaRPr lang="de-DE" altLang="de-DE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altLang="de-DE" dirty="0" smtClean="0"/>
              <a:t>Wichtiger </a:t>
            </a:r>
            <a:r>
              <a:rPr lang="de-CH" altLang="de-DE" dirty="0"/>
              <a:t>protektiver Faktor</a:t>
            </a:r>
          </a:p>
          <a:p>
            <a:r>
              <a:rPr lang="de-CH" altLang="de-DE" dirty="0" smtClean="0"/>
              <a:t>Emotional </a:t>
            </a:r>
            <a:r>
              <a:rPr lang="de-CH" altLang="de-DE" dirty="0"/>
              <a:t>offene Kommunikation mit den Eltern</a:t>
            </a:r>
          </a:p>
          <a:p>
            <a:r>
              <a:rPr lang="de-DE" dirty="0" smtClean="0"/>
              <a:t>Kind erlebt sich als </a:t>
            </a:r>
            <a:r>
              <a:rPr lang="de-DE" dirty="0"/>
              <a:t>selbsteffektiv und </a:t>
            </a:r>
            <a:r>
              <a:rPr lang="de-DE" dirty="0" smtClean="0"/>
              <a:t>handelnd</a:t>
            </a:r>
            <a:endParaRPr lang="de-DE" dirty="0"/>
          </a:p>
          <a:p>
            <a:r>
              <a:rPr lang="de-CH" altLang="de-DE" dirty="0" smtClean="0"/>
              <a:t>Höheres </a:t>
            </a:r>
            <a:r>
              <a:rPr lang="de-CH" altLang="de-DE" dirty="0"/>
              <a:t>Selbstwertgefühl, aufgeschlossenes Eingehen auf Andere, anpassungs- und konfliktfähig</a:t>
            </a:r>
          </a:p>
          <a:p>
            <a:r>
              <a:rPr lang="de-CH" altLang="de-DE" dirty="0"/>
              <a:t>Akzeptanz </a:t>
            </a:r>
            <a:r>
              <a:rPr lang="de-CH" altLang="de-DE" dirty="0" smtClean="0"/>
              <a:t>und Integration bei Gleichaltrigen, Führungsposition</a:t>
            </a:r>
            <a:endParaRPr lang="de-CH" altLang="de-DE" dirty="0"/>
          </a:p>
          <a:p>
            <a:r>
              <a:rPr lang="de-CH" altLang="de-DE" dirty="0"/>
              <a:t>Problemlösendes </a:t>
            </a:r>
            <a:r>
              <a:rPr lang="de-CH" altLang="de-DE" dirty="0" smtClean="0"/>
              <a:t>Verhalten, Fähigkeit zu führen</a:t>
            </a:r>
            <a:endParaRPr lang="de-CH" altLang="de-DE" dirty="0"/>
          </a:p>
          <a:p>
            <a:r>
              <a:rPr lang="de-CH" altLang="de-DE" dirty="0" smtClean="0"/>
              <a:t>Fähigkeit </a:t>
            </a:r>
            <a:r>
              <a:rPr lang="de-CH" altLang="de-DE" dirty="0"/>
              <a:t>zu emotionaler Offenheit und </a:t>
            </a:r>
            <a:r>
              <a:rPr lang="de-CH" altLang="de-DE" dirty="0" smtClean="0"/>
              <a:t>Intimität</a:t>
            </a:r>
          </a:p>
          <a:p>
            <a:endParaRPr lang="de-CH" altLang="de-DE" dirty="0" smtClean="0"/>
          </a:p>
          <a:p>
            <a:endParaRPr lang="de-CH" altLang="de-DE" dirty="0"/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85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Feinfühligkeit</a:t>
            </a:r>
            <a:endParaRPr lang="de-DE" altLang="de-DE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altLang="de-DE" dirty="0"/>
              <a:t>Säugling kann Emotionen ausdrücken, aber nicht selber </a:t>
            </a:r>
            <a:r>
              <a:rPr lang="de-CH" altLang="de-DE" dirty="0" smtClean="0"/>
              <a:t>regulieren</a:t>
            </a:r>
          </a:p>
          <a:p>
            <a:r>
              <a:rPr lang="de-CH" altLang="de-DE" dirty="0" smtClean="0"/>
              <a:t>Bedeutet</a:t>
            </a:r>
            <a:r>
              <a:rPr lang="de-CH" altLang="de-DE" dirty="0"/>
              <a:t>, dass die Bezugsperson die Signale des Säuglings wahrnimmt, richtig interpretiert und angemessen und prompt reagiert</a:t>
            </a:r>
          </a:p>
          <a:p>
            <a:r>
              <a:rPr lang="de-CH" altLang="de-DE" dirty="0" smtClean="0"/>
              <a:t>Feinfühligkeit bedeutet nicht verwöhnen und überbehüten</a:t>
            </a:r>
            <a:endParaRPr lang="de-CH" altLang="de-DE" dirty="0"/>
          </a:p>
          <a:p>
            <a:r>
              <a:rPr lang="de-DE" dirty="0"/>
              <a:t>Kind kann selbständig spielen, aber bei Angst und Stress bei </a:t>
            </a:r>
            <a:r>
              <a:rPr lang="de-DE" dirty="0" smtClean="0"/>
              <a:t>der Bezugsperson </a:t>
            </a:r>
            <a:r>
              <a:rPr lang="de-DE" dirty="0"/>
              <a:t>Trost und Sicherheit finden</a:t>
            </a:r>
          </a:p>
          <a:p>
            <a:r>
              <a:rPr lang="de-CH" altLang="de-DE" dirty="0" smtClean="0"/>
              <a:t>Förderung </a:t>
            </a:r>
            <a:r>
              <a:rPr lang="de-CH" altLang="de-DE" dirty="0"/>
              <a:t>des Kindes in seiner zunehmenden Selbständigkeit und </a:t>
            </a:r>
            <a:r>
              <a:rPr lang="de-CH" altLang="de-DE" dirty="0" smtClean="0"/>
              <a:t>in seiner wachsenden Kommunikationsfähigkeit</a:t>
            </a:r>
          </a:p>
          <a:p>
            <a:endParaRPr lang="de-CH" altLang="de-DE" dirty="0"/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217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Social</a:t>
            </a:r>
            <a:r>
              <a:rPr lang="de-CH" dirty="0" smtClean="0"/>
              <a:t> </a:t>
            </a:r>
            <a:r>
              <a:rPr lang="de-CH" dirty="0" err="1"/>
              <a:t>R</a:t>
            </a:r>
            <a:r>
              <a:rPr lang="de-CH" dirty="0" err="1" smtClean="0"/>
              <a:t>eferencing</a:t>
            </a:r>
            <a:endParaRPr lang="de-CH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altLang="de-DE" dirty="0" err="1" smtClean="0"/>
              <a:t>Bedeutungsgebung</a:t>
            </a:r>
            <a:endParaRPr lang="de-CH" altLang="de-DE" dirty="0" smtClean="0"/>
          </a:p>
          <a:p>
            <a:r>
              <a:rPr lang="de-CH" altLang="de-DE" dirty="0" smtClean="0"/>
              <a:t>Mutter</a:t>
            </a:r>
            <a:r>
              <a:rPr lang="de-CH" altLang="de-DE" dirty="0"/>
              <a:t>/ Bezugsperson als sichere emotionale Basis, von der aus das Kind die Umwelt erkundet und die jederzeit für die visuelle Rückversicherung zur Verfügung steht </a:t>
            </a:r>
          </a:p>
          <a:p>
            <a:pPr>
              <a:lnSpc>
                <a:spcPct val="90000"/>
              </a:lnSpc>
            </a:pPr>
            <a:r>
              <a:rPr lang="de-CH" altLang="de-DE" dirty="0" smtClean="0"/>
              <a:t>Bei </a:t>
            </a:r>
            <a:r>
              <a:rPr lang="de-CH" altLang="de-DE" dirty="0"/>
              <a:t>emotionaler Sicherheit wird das Explorationssystem aktiviert, bei Belastung das Bindungssystem</a:t>
            </a:r>
          </a:p>
          <a:p>
            <a:pPr>
              <a:lnSpc>
                <a:spcPct val="90000"/>
              </a:lnSpc>
            </a:pPr>
            <a:r>
              <a:rPr lang="de-CH" altLang="de-DE" dirty="0" smtClean="0"/>
              <a:t>Ängstlichkeit </a:t>
            </a:r>
            <a:r>
              <a:rPr lang="de-CH" altLang="de-DE" dirty="0"/>
              <a:t>der Bezugsperson in Trennungssituationen beeinflusst die Entwicklung des kindlichen Bindungsmusters</a:t>
            </a:r>
            <a:endParaRPr lang="de-DE" altLang="de-DE" dirty="0"/>
          </a:p>
          <a:p>
            <a:pPr>
              <a:lnSpc>
                <a:spcPct val="90000"/>
              </a:lnSpc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439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Beziehung unter Geschwistern</a:t>
            </a:r>
            <a:endParaRPr lang="de-DE" alt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altLang="de-DE" dirty="0"/>
              <a:t>Die im Leben am längsten dauernde verwandtschaftliche </a:t>
            </a:r>
            <a:r>
              <a:rPr lang="de-CH" altLang="de-DE" dirty="0" smtClean="0"/>
              <a:t>Beziehung – früheste Erinnerung – bis ans Lebensende dauernd</a:t>
            </a:r>
          </a:p>
          <a:p>
            <a:r>
              <a:rPr lang="de-CH" altLang="de-DE" dirty="0"/>
              <a:t>Früher wurde in Geschwisterbeziehungen auf Eifersucht und Rivalität fokussiert, heute werden sie als Ressource betrachtet</a:t>
            </a:r>
          </a:p>
          <a:p>
            <a:r>
              <a:rPr lang="de-CH" altLang="de-DE" dirty="0" smtClean="0"/>
              <a:t>Vertrautheit über Jahrzehnte, geben Unterstützung und Halt</a:t>
            </a:r>
          </a:p>
          <a:p>
            <a:r>
              <a:rPr lang="de-CH" altLang="de-DE" dirty="0" smtClean="0"/>
              <a:t>Verbundenheit in Lebenskrisen</a:t>
            </a:r>
          </a:p>
          <a:p>
            <a:r>
              <a:rPr lang="de-CH" altLang="de-DE" dirty="0" smtClean="0"/>
              <a:t>Ähnlichkeit und Verschiedenheit in der Persönlichkeit und im Leben</a:t>
            </a:r>
          </a:p>
          <a:p>
            <a:r>
              <a:rPr lang="de-CH" altLang="de-DE" dirty="0" smtClean="0"/>
              <a:t>Bei Umzug und Migration der Familie einzige vertraute Beziehung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971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Olson Familienstruktur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Kohäsion und Anpassungsfähigkeit </a:t>
            </a:r>
          </a:p>
          <a:p>
            <a:endParaRPr lang="de-CH" dirty="0" smtClean="0"/>
          </a:p>
          <a:p>
            <a:r>
              <a:rPr lang="de-CH" dirty="0" smtClean="0"/>
              <a:t>Kohäsion, Zusammenhalt: </a:t>
            </a:r>
            <a:r>
              <a:rPr lang="de-CH" i="1" dirty="0" smtClean="0"/>
              <a:t>losgelöst</a:t>
            </a:r>
            <a:r>
              <a:rPr lang="de-CH" dirty="0" smtClean="0"/>
              <a:t>, </a:t>
            </a:r>
            <a:r>
              <a:rPr lang="de-CH" b="1" dirty="0" smtClean="0"/>
              <a:t>getrennt, verbunden</a:t>
            </a:r>
            <a:r>
              <a:rPr lang="de-CH" dirty="0" smtClean="0"/>
              <a:t>, </a:t>
            </a:r>
            <a:r>
              <a:rPr lang="de-CH" i="1" dirty="0" smtClean="0"/>
              <a:t>verstrickt</a:t>
            </a:r>
          </a:p>
          <a:p>
            <a:r>
              <a:rPr lang="de-CH" dirty="0" smtClean="0"/>
              <a:t>Anpassungsfähigkeit: </a:t>
            </a:r>
            <a:r>
              <a:rPr lang="de-CH" i="1" dirty="0" smtClean="0"/>
              <a:t>chaotisch</a:t>
            </a:r>
            <a:r>
              <a:rPr lang="de-CH" dirty="0" smtClean="0"/>
              <a:t>, </a:t>
            </a:r>
            <a:r>
              <a:rPr lang="de-CH" b="1" dirty="0" smtClean="0"/>
              <a:t>flexibel, strukturiert</a:t>
            </a:r>
            <a:r>
              <a:rPr lang="de-CH" dirty="0" smtClean="0"/>
              <a:t>, </a:t>
            </a:r>
            <a:r>
              <a:rPr lang="de-CH" i="1" dirty="0" smtClean="0"/>
              <a:t>rigid</a:t>
            </a:r>
          </a:p>
          <a:p>
            <a:pPr marL="0" indent="0">
              <a:buNone/>
            </a:pPr>
            <a:endParaRPr lang="de-CH" i="1" dirty="0" smtClean="0"/>
          </a:p>
        </p:txBody>
      </p:sp>
    </p:spTree>
    <p:extLst>
      <p:ext uri="{BB962C8B-B14F-4D97-AF65-F5344CB8AC3E}">
        <p14:creationId xmlns:p14="http://schemas.microsoft.com/office/powerpoint/2010/main" val="24065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Kohäsion, Zusammenhalt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i="1" dirty="0" smtClean="0"/>
              <a:t>losgelöst</a:t>
            </a:r>
            <a:r>
              <a:rPr lang="de-CH" dirty="0"/>
              <a:t>, </a:t>
            </a:r>
            <a:r>
              <a:rPr lang="de-CH" b="1" dirty="0"/>
              <a:t>getrennt, verbunden</a:t>
            </a:r>
            <a:r>
              <a:rPr lang="de-CH" dirty="0"/>
              <a:t>, </a:t>
            </a:r>
            <a:r>
              <a:rPr lang="de-CH" i="1" dirty="0"/>
              <a:t>verstrickt</a:t>
            </a:r>
          </a:p>
          <a:p>
            <a:pPr lvl="1"/>
            <a:r>
              <a:rPr lang="de-CH" dirty="0"/>
              <a:t>Emotionale Bindung</a:t>
            </a:r>
          </a:p>
          <a:p>
            <a:pPr lvl="1"/>
            <a:r>
              <a:rPr lang="de-CH" dirty="0"/>
              <a:t>Unabhängigkeit, Autonomie</a:t>
            </a:r>
          </a:p>
          <a:p>
            <a:pPr lvl="1"/>
            <a:r>
              <a:rPr lang="de-CH" dirty="0"/>
              <a:t>Familiengrenzen nach aussen</a:t>
            </a:r>
          </a:p>
          <a:p>
            <a:pPr lvl="1"/>
            <a:r>
              <a:rPr lang="de-CH" dirty="0"/>
              <a:t>Koalitionen</a:t>
            </a:r>
          </a:p>
          <a:p>
            <a:pPr lvl="1"/>
            <a:r>
              <a:rPr lang="de-CH" dirty="0"/>
              <a:t>Zeitgestaltung</a:t>
            </a:r>
          </a:p>
          <a:p>
            <a:pPr lvl="1"/>
            <a:r>
              <a:rPr lang="de-CH" dirty="0"/>
              <a:t>Raumaufteilung</a:t>
            </a:r>
          </a:p>
          <a:p>
            <a:pPr lvl="1"/>
            <a:r>
              <a:rPr lang="de-CH" dirty="0"/>
              <a:t>Freunde</a:t>
            </a:r>
          </a:p>
          <a:p>
            <a:pPr lvl="1"/>
            <a:r>
              <a:rPr lang="de-CH" dirty="0"/>
              <a:t>Entscheidungsprozesse</a:t>
            </a:r>
          </a:p>
          <a:p>
            <a:pPr lvl="1"/>
            <a:r>
              <a:rPr lang="de-CH" dirty="0"/>
              <a:t>Interessen und Erholung</a:t>
            </a:r>
          </a:p>
        </p:txBody>
      </p:sp>
    </p:spTree>
    <p:extLst>
      <p:ext uri="{BB962C8B-B14F-4D97-AF65-F5344CB8AC3E}">
        <p14:creationId xmlns:p14="http://schemas.microsoft.com/office/powerpoint/2010/main" val="17681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Anpassungsfähigkeit</a:t>
            </a:r>
            <a:r>
              <a:rPr lang="de-CH" i="1" dirty="0"/>
              <a:t/>
            </a:r>
            <a:br>
              <a:rPr lang="de-CH" i="1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i="1" dirty="0" smtClean="0"/>
              <a:t>chaotisch</a:t>
            </a:r>
            <a:r>
              <a:rPr lang="de-CH" dirty="0"/>
              <a:t>, </a:t>
            </a:r>
            <a:r>
              <a:rPr lang="de-CH" b="1" dirty="0"/>
              <a:t>flexibel, strukturiert</a:t>
            </a:r>
            <a:r>
              <a:rPr lang="de-CH" dirty="0"/>
              <a:t>, </a:t>
            </a:r>
            <a:r>
              <a:rPr lang="de-CH" i="1" dirty="0" smtClean="0"/>
              <a:t>rigid</a:t>
            </a:r>
          </a:p>
          <a:p>
            <a:r>
              <a:rPr lang="de-CH" dirty="0" smtClean="0"/>
              <a:t>Offenheit im Interaktionsstil (Kommunikationsstil)</a:t>
            </a:r>
          </a:p>
          <a:p>
            <a:r>
              <a:rPr lang="de-CH" dirty="0" smtClean="0"/>
              <a:t>Kontrolle (Familienführung)</a:t>
            </a:r>
          </a:p>
          <a:p>
            <a:r>
              <a:rPr lang="de-CH" dirty="0" smtClean="0"/>
              <a:t>Disziplin</a:t>
            </a:r>
          </a:p>
          <a:p>
            <a:r>
              <a:rPr lang="de-CH" dirty="0" smtClean="0"/>
              <a:t>Problembehandlung</a:t>
            </a:r>
          </a:p>
          <a:p>
            <a:r>
              <a:rPr lang="de-CH" dirty="0" smtClean="0"/>
              <a:t>Rollen (Pflichtaufteilung)</a:t>
            </a:r>
          </a:p>
          <a:p>
            <a:r>
              <a:rPr lang="de-CH" dirty="0" smtClean="0"/>
              <a:t>Regeln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50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Herausforderungen für Kinder und ihre Familien in der heutigen Zeit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4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54443"/>
            <a:ext cx="10972800" cy="280815"/>
          </a:xfrm>
        </p:spPr>
        <p:txBody>
          <a:bodyPr/>
          <a:lstStyle/>
          <a:p>
            <a:pPr eaLnBrk="1" hangingPunct="1"/>
            <a:r>
              <a:rPr lang="de-CH" altLang="de-DE" sz="3200" dirty="0"/>
              <a:t>Erziehungsstil und Eltern-Kind-Beziehung</a:t>
            </a:r>
            <a:br>
              <a:rPr lang="de-CH" altLang="de-DE" sz="3200" dirty="0"/>
            </a:br>
            <a:r>
              <a:rPr lang="de-CH" altLang="de-DE" sz="3200" dirty="0" smtClean="0"/>
              <a:t>Nationalfondprojekt </a:t>
            </a:r>
            <a:r>
              <a:rPr lang="de-CH" altLang="de-DE" sz="3200" dirty="0"/>
              <a:t>52</a:t>
            </a:r>
            <a:endParaRPr lang="de-DE" altLang="de-DE" sz="3200" dirty="0"/>
          </a:p>
        </p:txBody>
      </p:sp>
      <p:graphicFrame>
        <p:nvGraphicFramePr>
          <p:cNvPr id="2662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09958390"/>
              </p:ext>
            </p:extLst>
          </p:nvPr>
        </p:nvGraphicFramePr>
        <p:xfrm>
          <a:off x="1981197" y="2245926"/>
          <a:ext cx="8489094" cy="4380301"/>
        </p:xfrm>
        <a:graphic>
          <a:graphicData uri="http://schemas.openxmlformats.org/drawingml/2006/table">
            <a:tbl>
              <a:tblPr/>
              <a:tblGrid>
                <a:gridCol w="2829698"/>
                <a:gridCol w="2829698"/>
                <a:gridCol w="2829698"/>
              </a:tblGrid>
              <a:tr h="6030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Forderung</a:t>
                      </a: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Unterstützung 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Reif,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Partizipativ</a:t>
                      </a: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Verwöhnend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Paradox,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Autoritär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Gleichgültig,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Laissez-faire</a:t>
                      </a: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5808663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V="1">
            <a:off x="8759825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5808663" y="37893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V="1">
            <a:off x="8759825" y="3789364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H="1" flipV="1">
            <a:off x="5808663" y="47244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8759825" y="4797426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5808663" y="580548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8759825" y="57340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48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Soziale Basisfähigkeiten</a:t>
            </a:r>
            <a:endParaRPr lang="de-DE" altLang="de-DE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de-CH" altLang="de-DE"/>
              <a:t>Grundmotivation zum Leben und Arbeiten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Rechter Umgang mit Material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Rechter Umgang mit Zeit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Selbständigkeit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Zufriedenheit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Mut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Geduld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Respekt vor den anderen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Teamfähigkeit</a:t>
            </a:r>
          </a:p>
          <a:p>
            <a:pPr eaLnBrk="1" hangingPunct="1">
              <a:lnSpc>
                <a:spcPct val="80000"/>
              </a:lnSpc>
            </a:pPr>
            <a:r>
              <a:rPr lang="de-CH" altLang="de-DE"/>
              <a:t>Verlässlichkeit</a:t>
            </a:r>
          </a:p>
        </p:txBody>
      </p:sp>
    </p:spTree>
    <p:extLst>
      <p:ext uri="{BB962C8B-B14F-4D97-AF65-F5344CB8AC3E}">
        <p14:creationId xmlns:p14="http://schemas.microsoft.com/office/powerpoint/2010/main" val="25383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Soziale Basisfähigkeiten 2</a:t>
            </a:r>
            <a:endParaRPr lang="de-DE" altLang="de-DE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de-CH" altLang="de-DE"/>
              <a:t>Pünktlichkeit</a:t>
            </a:r>
          </a:p>
          <a:p>
            <a:pPr eaLnBrk="1" hangingPunct="1">
              <a:lnSpc>
                <a:spcPct val="90000"/>
              </a:lnSpc>
            </a:pPr>
            <a:r>
              <a:rPr lang="de-CH" altLang="de-DE"/>
              <a:t>Leistungswille, Pflichtbewusstsein</a:t>
            </a:r>
          </a:p>
          <a:p>
            <a:pPr eaLnBrk="1" hangingPunct="1">
              <a:lnSpc>
                <a:spcPct val="90000"/>
              </a:lnSpc>
            </a:pPr>
            <a:r>
              <a:rPr lang="de-CH" altLang="de-DE"/>
              <a:t>Durchhaltevermögen</a:t>
            </a:r>
          </a:p>
          <a:p>
            <a:pPr eaLnBrk="1" hangingPunct="1">
              <a:lnSpc>
                <a:spcPct val="90000"/>
              </a:lnSpc>
            </a:pPr>
            <a:r>
              <a:rPr lang="de-CH" altLang="de-DE"/>
              <a:t>Ehrlichkeit</a:t>
            </a:r>
          </a:p>
          <a:p>
            <a:pPr eaLnBrk="1" hangingPunct="1">
              <a:lnSpc>
                <a:spcPct val="90000"/>
              </a:lnSpc>
            </a:pPr>
            <a:r>
              <a:rPr lang="de-CH" altLang="de-DE"/>
              <a:t>Gute Autorität </a:t>
            </a:r>
          </a:p>
          <a:p>
            <a:pPr eaLnBrk="1" hangingPunct="1">
              <a:lnSpc>
                <a:spcPct val="90000"/>
              </a:lnSpc>
            </a:pPr>
            <a:r>
              <a:rPr lang="de-CH" altLang="de-DE"/>
              <a:t>Sauberkeit </a:t>
            </a:r>
          </a:p>
          <a:p>
            <a:pPr eaLnBrk="1" hangingPunct="1">
              <a:lnSpc>
                <a:spcPct val="90000"/>
              </a:lnSpc>
            </a:pPr>
            <a:r>
              <a:rPr lang="de-CH" altLang="de-DE"/>
              <a:t>Dankbarkeit</a:t>
            </a:r>
          </a:p>
          <a:p>
            <a:pPr eaLnBrk="1" hangingPunct="1">
              <a:lnSpc>
                <a:spcPct val="90000"/>
              </a:lnSpc>
            </a:pPr>
            <a:r>
              <a:rPr lang="de-CH" altLang="de-DE"/>
              <a:t>Gute Manieren</a:t>
            </a:r>
          </a:p>
          <a:p>
            <a:pPr eaLnBrk="1" hangingPunct="1">
              <a:lnSpc>
                <a:spcPct val="90000"/>
              </a:lnSpc>
            </a:pPr>
            <a:r>
              <a:rPr lang="de-CH" altLang="de-DE"/>
              <a:t>Hilfsbereitschaft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98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Resilienz in Familien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Resilienz ist der Weg, den eine Familie geht, wenn sie Stress bewältigt und daran wächst, sowohl jetzt wie langfristig</a:t>
            </a:r>
          </a:p>
          <a:p>
            <a:endParaRPr lang="de-CH" dirty="0"/>
          </a:p>
          <a:p>
            <a:r>
              <a:rPr lang="de-CH" dirty="0"/>
              <a:t>Stärken von </a:t>
            </a:r>
            <a:r>
              <a:rPr lang="de-CH" dirty="0" smtClean="0"/>
              <a:t>Individuen </a:t>
            </a:r>
            <a:r>
              <a:rPr lang="de-CH" dirty="0"/>
              <a:t>und Familien entstehen nur durch </a:t>
            </a:r>
            <a:r>
              <a:rPr lang="de-CH" dirty="0" smtClean="0"/>
              <a:t>«Üben» in Belastungen. Das beinhaltet auch Scheitern</a:t>
            </a:r>
          </a:p>
          <a:p>
            <a:endParaRPr lang="de-CH" dirty="0"/>
          </a:p>
          <a:p>
            <a:r>
              <a:rPr lang="de-CH" dirty="0"/>
              <a:t>Kindheitstraumata schädigen Menschen nicht für ihr ganzes Leben. </a:t>
            </a:r>
            <a:r>
              <a:rPr lang="de-CH" dirty="0" smtClean="0"/>
              <a:t>Sensibilität, </a:t>
            </a:r>
            <a:r>
              <a:rPr lang="de-CH" dirty="0"/>
              <a:t>mit der sie Hürden überwunden </a:t>
            </a:r>
            <a:r>
              <a:rPr lang="de-CH" dirty="0" smtClean="0"/>
              <a:t>haben,  </a:t>
            </a:r>
            <a:r>
              <a:rPr lang="de-CH" dirty="0"/>
              <a:t>und die Erfahrung ihrer eigenen Wirksamkeit </a:t>
            </a:r>
            <a:r>
              <a:rPr lang="de-CH" dirty="0" smtClean="0"/>
              <a:t>stärken sie 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159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Resilienz in </a:t>
            </a:r>
            <a:r>
              <a:rPr lang="de-CH" dirty="0" smtClean="0"/>
              <a:t>Familien 2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Schwere Krisen und anhaltende Widrigkeiten wirken sich auf ganze Familie aus – Erholung oder schlechte Anpassung an die Situation - betrifft alle Familienmitglieder und die familiale Einheit</a:t>
            </a:r>
          </a:p>
          <a:p>
            <a:r>
              <a:rPr lang="de-CH" dirty="0" smtClean="0"/>
              <a:t>Krise als Chance, Prioritäten und Ziele im Leben neu zu bewerten, vermehrt in wichtige Beziehungen investieren</a:t>
            </a:r>
          </a:p>
          <a:p>
            <a:r>
              <a:rPr lang="de-CH" dirty="0" smtClean="0"/>
              <a:t>Resilienz </a:t>
            </a:r>
            <a:r>
              <a:rPr lang="de-CH" dirty="0"/>
              <a:t>ist keine </a:t>
            </a:r>
            <a:r>
              <a:rPr lang="de-CH" dirty="0" smtClean="0"/>
              <a:t>Eigenschaft, </a:t>
            </a:r>
            <a:r>
              <a:rPr lang="de-CH" dirty="0"/>
              <a:t>sondern eine spezifische Weise </a:t>
            </a:r>
            <a:r>
              <a:rPr lang="de-CH" dirty="0" smtClean="0"/>
              <a:t>von </a:t>
            </a:r>
            <a:r>
              <a:rPr lang="de-CH" dirty="0"/>
              <a:t>Handlungen und Orientierung, die </a:t>
            </a:r>
            <a:r>
              <a:rPr lang="de-CH" dirty="0" smtClean="0"/>
              <a:t>besonders </a:t>
            </a:r>
            <a:r>
              <a:rPr lang="de-CH" dirty="0"/>
              <a:t>bei Übergängen im </a:t>
            </a:r>
            <a:r>
              <a:rPr lang="de-CH" dirty="0" smtClean="0"/>
              <a:t>individuellen </a:t>
            </a:r>
            <a:r>
              <a:rPr lang="de-CH" dirty="0"/>
              <a:t>Lebenszyklus und im Familienzyklus bedeutsam sind</a:t>
            </a:r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42844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Grenzen des </a:t>
            </a:r>
            <a:r>
              <a:rPr lang="de-CH" dirty="0" err="1" smtClean="0"/>
              <a:t>Resilienzkonzepts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Somatische und psychische Störungen dürfen nicht übersehen werden </a:t>
            </a:r>
            <a:endParaRPr lang="de-CH" dirty="0"/>
          </a:p>
          <a:p>
            <a:r>
              <a:rPr lang="de-CH" dirty="0" err="1" smtClean="0"/>
              <a:t>Resilient</a:t>
            </a:r>
            <a:r>
              <a:rPr lang="de-CH" dirty="0" smtClean="0"/>
              <a:t> sein heisst nicht, immer auf Stärken und Lösungen zu fokussieren. Manchmal muss gelernt werden, mit unbeantworteten Fragen und Problemen zu leben – Resilienz ist keine Wunschzettelkategorie für ein geglücktes Leben</a:t>
            </a:r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17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Schlüsselprozesse familiärer Resilienz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Überzeugungen in der Familie</a:t>
            </a:r>
          </a:p>
          <a:p>
            <a:r>
              <a:rPr lang="de-CH" dirty="0" smtClean="0"/>
              <a:t>Strukturelle und organisatorische Muster der Familie</a:t>
            </a:r>
          </a:p>
          <a:p>
            <a:r>
              <a:rPr lang="de-CH" dirty="0"/>
              <a:t>K</a:t>
            </a:r>
            <a:r>
              <a:rPr lang="de-CH" dirty="0" smtClean="0"/>
              <a:t>ommunikation und Lösung von Problemen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70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Überzeugungen der Familie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 smtClean="0"/>
              <a:t>In widrigen Lebensumständen einen Sinn finden</a:t>
            </a:r>
          </a:p>
          <a:p>
            <a:r>
              <a:rPr lang="de-CH" dirty="0" smtClean="0"/>
              <a:t>Resilienz entsteht in Beziehungen – Gegensatz: radikaler Individualismus</a:t>
            </a:r>
          </a:p>
          <a:p>
            <a:r>
              <a:rPr lang="de-CH" dirty="0" smtClean="0"/>
              <a:t>Widrigen Umständen und Leiden in einen Kontext stellen </a:t>
            </a:r>
          </a:p>
          <a:p>
            <a:r>
              <a:rPr lang="de-CH" dirty="0" smtClean="0"/>
              <a:t>Kohärenzgefühl: G</a:t>
            </a:r>
            <a:r>
              <a:rPr lang="de-CH" altLang="de-DE" dirty="0" smtClean="0"/>
              <a:t>eneralisiertes</a:t>
            </a:r>
            <a:r>
              <a:rPr lang="de-CH" altLang="de-DE" dirty="0"/>
              <a:t>, überdauerndes, starkes Gefühl des Vertrauens ins </a:t>
            </a:r>
            <a:r>
              <a:rPr lang="de-CH" altLang="de-DE" dirty="0" smtClean="0"/>
              <a:t>Leben</a:t>
            </a:r>
            <a:endParaRPr lang="de-CH" altLang="de-DE" dirty="0"/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0292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Überzeugungen der </a:t>
            </a:r>
            <a:r>
              <a:rPr lang="de-CH" dirty="0" smtClean="0"/>
              <a:t>Familie 2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Optimistische </a:t>
            </a:r>
            <a:r>
              <a:rPr lang="de-CH" b="1" dirty="0" smtClean="0"/>
              <a:t>Einstellung</a:t>
            </a:r>
          </a:p>
          <a:p>
            <a:r>
              <a:rPr lang="de-CH" dirty="0" smtClean="0"/>
              <a:t>Hoffnung, Zuversicht, Vertrauen, Hindernisse überwinden zu können</a:t>
            </a:r>
          </a:p>
          <a:p>
            <a:r>
              <a:rPr lang="de-CH" dirty="0" smtClean="0"/>
              <a:t>Mut und Ermutigung: Stärken bestätigen und auf familiales Potential setzen</a:t>
            </a:r>
          </a:p>
          <a:p>
            <a:r>
              <a:rPr lang="de-CH" dirty="0" smtClean="0"/>
              <a:t>Chancen nutzen: Initiative und Beharrlichkeit mobilisieren</a:t>
            </a:r>
          </a:p>
          <a:p>
            <a:r>
              <a:rPr lang="de-CH" dirty="0" smtClean="0"/>
              <a:t>Das Mögliche meisten – akzeptieren, was nicht zu ändern ist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752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Überzeugungen der </a:t>
            </a:r>
            <a:r>
              <a:rPr lang="de-CH" dirty="0" smtClean="0"/>
              <a:t>Familie 3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b="1" dirty="0"/>
              <a:t>Transzendenz und </a:t>
            </a:r>
            <a:r>
              <a:rPr lang="de-CH" b="1" dirty="0" smtClean="0"/>
              <a:t>Spiritualität</a:t>
            </a:r>
          </a:p>
          <a:p>
            <a:r>
              <a:rPr lang="de-CH" dirty="0"/>
              <a:t>Das Leben hat Sinn und Bedeutung</a:t>
            </a:r>
          </a:p>
          <a:p>
            <a:r>
              <a:rPr lang="de-CH" dirty="0"/>
              <a:t>Glaube, dass sich die Dinge trotz Not und Schmerzen am Ende zum Guten </a:t>
            </a:r>
            <a:r>
              <a:rPr lang="de-CH" dirty="0" smtClean="0"/>
              <a:t>wenden</a:t>
            </a:r>
          </a:p>
          <a:p>
            <a:r>
              <a:rPr lang="de-CH" altLang="de-DE" dirty="0"/>
              <a:t>Alles hat einen Sinn. Das Leben ist eines Einsatzes und Engagement </a:t>
            </a:r>
            <a:r>
              <a:rPr lang="de-CH" altLang="de-DE" dirty="0" smtClean="0"/>
              <a:t>wert</a:t>
            </a:r>
            <a:endParaRPr lang="de-CH" dirty="0" smtClean="0"/>
          </a:p>
          <a:p>
            <a:r>
              <a:rPr lang="de-CH" dirty="0"/>
              <a:t>Fähigkeit, von Widrigkeiten zu Hoffnung zu gelangen</a:t>
            </a:r>
          </a:p>
          <a:p>
            <a:r>
              <a:rPr lang="de-CH" dirty="0" smtClean="0"/>
              <a:t>Einbindung in eine Glaubensgemeinschaft</a:t>
            </a:r>
          </a:p>
          <a:p>
            <a:r>
              <a:rPr lang="de-CH" dirty="0"/>
              <a:t>Spirituelle Nahrung </a:t>
            </a:r>
            <a:r>
              <a:rPr lang="de-CH" dirty="0" smtClean="0"/>
              <a:t>in einer </a:t>
            </a:r>
            <a:r>
              <a:rPr lang="de-CH" dirty="0"/>
              <a:t>tiefen persönlichen </a:t>
            </a:r>
            <a:r>
              <a:rPr lang="de-CH" dirty="0" smtClean="0"/>
              <a:t>Verbundenheit </a:t>
            </a:r>
            <a:r>
              <a:rPr lang="de-CH" dirty="0"/>
              <a:t>mit Natur, </a:t>
            </a:r>
            <a:r>
              <a:rPr lang="de-CH" dirty="0" smtClean="0"/>
              <a:t>Musik, </a:t>
            </a:r>
            <a:r>
              <a:rPr lang="de-CH" dirty="0"/>
              <a:t>Kunst und Glauben an höhere </a:t>
            </a:r>
            <a:r>
              <a:rPr lang="de-CH" dirty="0" smtClean="0"/>
              <a:t>Macht auch ohne Einbindung in eine Kirchgemeinde</a:t>
            </a:r>
            <a:endParaRPr lang="de-CH" dirty="0"/>
          </a:p>
          <a:p>
            <a:pPr lvl="1"/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24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 smtClean="0"/>
              <a:t>Konsiliar- und </a:t>
            </a:r>
            <a:r>
              <a:rPr lang="de-CH" altLang="de-DE" dirty="0" err="1" smtClean="0"/>
              <a:t>Liaisonpsychiatrischer</a:t>
            </a:r>
            <a:r>
              <a:rPr lang="de-CH" altLang="de-DE" dirty="0" smtClean="0"/>
              <a:t> Dienst</a:t>
            </a:r>
            <a:endParaRPr lang="de-DE" altLang="de-DE" dirty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altLang="de-DE" dirty="0" err="1" smtClean="0"/>
              <a:t>Liaisonpsychiatrie</a:t>
            </a:r>
            <a:r>
              <a:rPr lang="de-CH" altLang="de-DE" dirty="0" smtClean="0"/>
              <a:t>: Enge</a:t>
            </a:r>
            <a:r>
              <a:rPr lang="de-CH" altLang="de-DE" dirty="0"/>
              <a:t>, vernetzte, interdisziplinäre Zusammenarbeit zwischen Pädiatrie, Kinderchirurgie und </a:t>
            </a:r>
            <a:r>
              <a:rPr lang="de-CH" altLang="de-DE" dirty="0" smtClean="0"/>
              <a:t>Kinderpsychiatrie</a:t>
            </a:r>
          </a:p>
          <a:p>
            <a:r>
              <a:rPr lang="de-CH" altLang="de-DE" dirty="0" smtClean="0"/>
              <a:t>460 Stellen-%: Ärzte, Psychologen, Familientherapeutin/ Sozialarbeiterin</a:t>
            </a:r>
          </a:p>
          <a:p>
            <a:r>
              <a:rPr lang="de-CH" altLang="de-DE" dirty="0" smtClean="0"/>
              <a:t>Schwere psychosomatische oder psychische Störungen, chronische Krankheiten, Krebs , schwere Unfälle. Kinderschutz </a:t>
            </a:r>
          </a:p>
          <a:p>
            <a:r>
              <a:rPr lang="de-CH" altLang="de-DE" dirty="0"/>
              <a:t>Somatisch, psychisch und sozial orientierte Sichtweisen bilden eine Einheit. Sie sind mehr als die Summe der einzelnen Blickwinkel. </a:t>
            </a:r>
            <a:endParaRPr lang="de-CH" altLang="de-DE" dirty="0" smtClean="0"/>
          </a:p>
          <a:p>
            <a:r>
              <a:rPr lang="de-CH" altLang="de-DE" dirty="0" smtClean="0"/>
              <a:t>Flexibel, vernetzt, gemeinsame Sichtweise und Sprache, gemeinsames Auftreten gegenüber Patienten</a:t>
            </a:r>
            <a:endParaRPr lang="de-CH" altLang="de-DE" dirty="0"/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585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Strukturelle und organisatorische Muster der Familie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 smtClean="0"/>
              <a:t>Flexibilität</a:t>
            </a:r>
          </a:p>
          <a:p>
            <a:r>
              <a:rPr lang="de-CH" dirty="0" smtClean="0"/>
              <a:t>Offenheit für Veränderung: Bewährtes bewahren, sich neu organisieren, sich auf neue Herausforderungen einstellen</a:t>
            </a:r>
          </a:p>
          <a:p>
            <a:r>
              <a:rPr lang="de-CH" dirty="0"/>
              <a:t>Sich bewusst sein, dass das «Rad nicht zurückgedreht werden kann»</a:t>
            </a:r>
          </a:p>
          <a:p>
            <a:r>
              <a:rPr lang="de-CH" dirty="0" smtClean="0"/>
              <a:t>Abschied nehmen von Überholtem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880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Strukturelle und organisatorische Muster der Familie 2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smtClean="0"/>
              <a:t>Verbundenheit bzw. Kohäsion</a:t>
            </a:r>
          </a:p>
          <a:p>
            <a:r>
              <a:rPr lang="de-CH" dirty="0" smtClean="0"/>
              <a:t>Verbundenheit trotz Andersartigkeit</a:t>
            </a:r>
          </a:p>
          <a:p>
            <a:r>
              <a:rPr lang="de-CH" dirty="0" smtClean="0"/>
              <a:t>Verstrickungen lösen, Autonomie ermöglichen</a:t>
            </a:r>
          </a:p>
          <a:p>
            <a:r>
              <a:rPr lang="de-CH" altLang="de-DE" dirty="0" smtClean="0"/>
              <a:t>Überzeugung, Schicksal und Lebenswelt positiv zu beeinflussen, Ressourcen zu haben</a:t>
            </a:r>
            <a:endParaRPr lang="de-CH" dirty="0" smtClean="0"/>
          </a:p>
          <a:p>
            <a:r>
              <a:rPr lang="de-CH" altLang="de-DE" dirty="0" smtClean="0"/>
              <a:t>Unvorhergesehenes und Probleme können gemeinsam gemeistert werden</a:t>
            </a:r>
          </a:p>
        </p:txBody>
      </p:sp>
    </p:spTree>
    <p:extLst>
      <p:ext uri="{BB962C8B-B14F-4D97-AF65-F5344CB8AC3E}">
        <p14:creationId xmlns:p14="http://schemas.microsoft.com/office/powerpoint/2010/main" val="8813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Strukturelle und organisatorische Muster der </a:t>
            </a:r>
            <a:r>
              <a:rPr lang="de-CH" dirty="0" smtClean="0"/>
              <a:t>Familie 3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b="1" dirty="0" smtClean="0"/>
              <a:t>Soziale und ökonomische Ressourcen</a:t>
            </a:r>
          </a:p>
          <a:p>
            <a:r>
              <a:rPr lang="de-CH" dirty="0" smtClean="0"/>
              <a:t>Ausserfamiliäre Kontakte als Ressourcen</a:t>
            </a:r>
          </a:p>
          <a:p>
            <a:r>
              <a:rPr lang="de-CH" dirty="0" smtClean="0"/>
              <a:t>Soziale Isolation überwinden</a:t>
            </a:r>
          </a:p>
          <a:p>
            <a:r>
              <a:rPr lang="de-CH" dirty="0" smtClean="0"/>
              <a:t>Organisation von Anlässen in Gemeinden und Kirchen, die Kontakte untereinander fördern</a:t>
            </a:r>
          </a:p>
          <a:p>
            <a:r>
              <a:rPr lang="de-CH" dirty="0" smtClean="0"/>
              <a:t>Verlust des Arbeitsplatzes als Risiko</a:t>
            </a:r>
          </a:p>
          <a:p>
            <a:r>
              <a:rPr lang="de-CH" dirty="0" smtClean="0"/>
              <a:t>Wirtschaftliche Notlage als grösster Risikofaktor in Einelternfamilien</a:t>
            </a:r>
            <a:endParaRPr lang="de-CH" dirty="0"/>
          </a:p>
          <a:p>
            <a:endParaRPr lang="de-CH" dirty="0" smtClean="0"/>
          </a:p>
          <a:p>
            <a:r>
              <a:rPr lang="de-CH" dirty="0" smtClean="0"/>
              <a:t>Achtung: wer trotz Bemühungen und Kampf elenden Lebensbedingungen nicht entkommen kann, ist nicht schuld daran, hat nichts falsch gemacht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46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Kommunikation und Lösung von Problemen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smtClean="0"/>
              <a:t>Grosse kulturelle und individuelle Unterschiede akzeptieren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b="1" dirty="0" smtClean="0"/>
              <a:t>Klarheit schaffen</a:t>
            </a:r>
          </a:p>
          <a:p>
            <a:pPr lvl="1"/>
            <a:r>
              <a:rPr lang="de-CH" dirty="0" smtClean="0"/>
              <a:t>Aussagen und Handlungen sollen sich decken</a:t>
            </a:r>
          </a:p>
          <a:p>
            <a:pPr lvl="1"/>
            <a:r>
              <a:rPr lang="de-CH" dirty="0" smtClean="0"/>
              <a:t>Worte und Taten sollen eindeutig sein</a:t>
            </a:r>
          </a:p>
          <a:p>
            <a:pPr lvl="1"/>
            <a:r>
              <a:rPr lang="de-CH" dirty="0" smtClean="0"/>
              <a:t>Schwierige Themen nicht unter den Tisch wischen</a:t>
            </a:r>
          </a:p>
        </p:txBody>
      </p:sp>
    </p:spTree>
    <p:extLst>
      <p:ext uri="{BB962C8B-B14F-4D97-AF65-F5344CB8AC3E}">
        <p14:creationId xmlns:p14="http://schemas.microsoft.com/office/powerpoint/2010/main" val="11078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Kommunikation und Lösung von </a:t>
            </a:r>
            <a:r>
              <a:rPr lang="de-CH" dirty="0" smtClean="0"/>
              <a:t>Problemen 2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Gefühle zum Ausdruck </a:t>
            </a:r>
            <a:r>
              <a:rPr lang="de-CH" b="1" dirty="0" smtClean="0"/>
              <a:t>bringen</a:t>
            </a:r>
          </a:p>
          <a:p>
            <a:r>
              <a:rPr lang="de-CH" dirty="0" smtClean="0"/>
              <a:t>Klima von Vertrauen, Empathie und Toleranz gegenüber persönlichen Eigenarten ist Voraussetzung, dass Gefühle ausgedrückt werden können</a:t>
            </a:r>
          </a:p>
          <a:p>
            <a:r>
              <a:rPr lang="de-CH" dirty="0" smtClean="0"/>
              <a:t>Unterschiede zwischen Mann und Frau oder Geschwistern in der Ausdrucksweise wahrnehmen und als Ressource nutzen</a:t>
            </a:r>
          </a:p>
          <a:p>
            <a:r>
              <a:rPr lang="de-CH" dirty="0" smtClean="0"/>
              <a:t>Gefühle ausdrücken und respektieren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588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Kommunikation und Lösung von </a:t>
            </a:r>
            <a:r>
              <a:rPr lang="de-CH" dirty="0" smtClean="0"/>
              <a:t>Problemen 3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Gemeinsam Probleme lösen</a:t>
            </a:r>
          </a:p>
          <a:p>
            <a:pPr lvl="1"/>
            <a:r>
              <a:rPr lang="de-CH" dirty="0" smtClean="0"/>
              <a:t>Klare Ziele formulieren</a:t>
            </a:r>
          </a:p>
          <a:p>
            <a:pPr lvl="1"/>
            <a:r>
              <a:rPr lang="de-CH" dirty="0" smtClean="0"/>
              <a:t>Konkrete Schritte tun, proaktive Haltung</a:t>
            </a:r>
          </a:p>
          <a:p>
            <a:pPr lvl="1"/>
            <a:r>
              <a:rPr lang="de-CH" dirty="0" smtClean="0"/>
              <a:t>Lieber nur kleine Schritte, die dann erfolgreich sind, als zu viel auf einmal</a:t>
            </a:r>
          </a:p>
          <a:p>
            <a:pPr lvl="1"/>
            <a:r>
              <a:rPr lang="de-CH" dirty="0" smtClean="0"/>
              <a:t>Erfolg beflügelt</a:t>
            </a:r>
          </a:p>
          <a:p>
            <a:pPr lvl="1"/>
            <a:r>
              <a:rPr lang="de-CH" dirty="0"/>
              <a:t>Lernen durch </a:t>
            </a:r>
            <a:r>
              <a:rPr lang="de-CH" dirty="0" smtClean="0"/>
              <a:t>Misserfolg, Unterstützung geben und selber annehmen</a:t>
            </a:r>
          </a:p>
          <a:p>
            <a:pPr marL="0" indent="0">
              <a:buNone/>
            </a:pPr>
            <a:r>
              <a:rPr lang="de-CH" b="1" dirty="0" smtClean="0"/>
              <a:t>Hoffnung nie aufgeben, aber Realität in die Augen sehen</a:t>
            </a:r>
            <a:endParaRPr lang="de-CH" b="1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30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Heutige Kinder brauchen….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Zeit</a:t>
            </a:r>
          </a:p>
          <a:p>
            <a:r>
              <a:rPr lang="de-CH" dirty="0" smtClean="0"/>
              <a:t>Emotionale Zuwendung</a:t>
            </a:r>
          </a:p>
          <a:p>
            <a:r>
              <a:rPr lang="de-CH" dirty="0" smtClean="0"/>
              <a:t>Struktur und Halt</a:t>
            </a:r>
          </a:p>
          <a:p>
            <a:r>
              <a:rPr lang="de-CH" dirty="0" smtClean="0"/>
              <a:t>Altersentsprechende Rechte und Pflichten</a:t>
            </a:r>
          </a:p>
          <a:p>
            <a:r>
              <a:rPr lang="de-CH" dirty="0" smtClean="0"/>
              <a:t>Ein Netz ausserhalb der Familie</a:t>
            </a:r>
          </a:p>
          <a:p>
            <a:r>
              <a:rPr lang="de-CH" dirty="0" smtClean="0"/>
              <a:t>Vorbilder</a:t>
            </a:r>
            <a:endParaRPr lang="de-CH" dirty="0"/>
          </a:p>
          <a:p>
            <a:r>
              <a:rPr lang="de-CH" dirty="0" smtClean="0"/>
              <a:t>Gelebte Werte und Spiritualität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49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Ich danke Ihnen für Ihre Aufmerksamkeit!</a:t>
            </a:r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39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Literatur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Rosmarie Welter-</a:t>
            </a:r>
            <a:r>
              <a:rPr lang="de-CH" dirty="0" err="1" smtClean="0"/>
              <a:t>Enderlin</a:t>
            </a:r>
            <a:r>
              <a:rPr lang="de-CH" dirty="0" smtClean="0"/>
              <a:t>, Bruno </a:t>
            </a:r>
            <a:r>
              <a:rPr lang="de-CH" dirty="0" err="1" smtClean="0"/>
              <a:t>Hildenbrand</a:t>
            </a:r>
            <a:r>
              <a:rPr lang="de-CH" dirty="0" smtClean="0"/>
              <a:t> (Hrsg.)</a:t>
            </a:r>
          </a:p>
          <a:p>
            <a:pPr marL="0" indent="0">
              <a:buNone/>
            </a:pPr>
            <a:r>
              <a:rPr lang="de-CH" dirty="0" smtClean="0"/>
              <a:t>Resilienz – Gedeihen trotz widriger Umstände</a:t>
            </a:r>
          </a:p>
          <a:p>
            <a:pPr marL="0" indent="0">
              <a:buNone/>
            </a:pPr>
            <a:r>
              <a:rPr lang="de-CH" dirty="0" smtClean="0"/>
              <a:t>Carl-Auer Verlag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168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Veränderungen in den letzten 15 Jahren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4x mehr Patienten, 2013: 330 Patienten</a:t>
            </a:r>
          </a:p>
          <a:p>
            <a:r>
              <a:rPr lang="de-CH" dirty="0" smtClean="0"/>
              <a:t>Zunahme von schweren psychosomatischen Störungen</a:t>
            </a:r>
          </a:p>
          <a:p>
            <a:r>
              <a:rPr lang="de-CH" dirty="0" smtClean="0"/>
              <a:t>Zunahme von «Schulverweigerung» mit all ihren Folgen</a:t>
            </a:r>
          </a:p>
          <a:p>
            <a:r>
              <a:rPr lang="de-CH" dirty="0" smtClean="0"/>
              <a:t>Eltern und Umfeld haben ihrerseits weniger Ressourcen</a:t>
            </a:r>
          </a:p>
          <a:p>
            <a:r>
              <a:rPr lang="de-CH" dirty="0"/>
              <a:t>Mehr </a:t>
            </a:r>
            <a:r>
              <a:rPr lang="de-CH" dirty="0" err="1" smtClean="0"/>
              <a:t>Patchworkfamilien</a:t>
            </a:r>
            <a:endParaRPr lang="de-CH" dirty="0" smtClean="0"/>
          </a:p>
          <a:p>
            <a:r>
              <a:rPr lang="de-CH" dirty="0" smtClean="0"/>
              <a:t>Vermehrt Hektik</a:t>
            </a:r>
            <a:endParaRPr lang="de-CH" dirty="0"/>
          </a:p>
          <a:p>
            <a:r>
              <a:rPr lang="de-CH" dirty="0" smtClean="0"/>
              <a:t>Einfluss des Internets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424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Resilienz</a:t>
            </a:r>
            <a:endParaRPr lang="de-DE" altLang="de-DE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de-CH" altLang="de-DE" dirty="0" smtClean="0"/>
              <a:t>Fähigkeit</a:t>
            </a:r>
            <a:r>
              <a:rPr lang="de-CH" altLang="de-DE" dirty="0"/>
              <a:t>, durch herausfordernde, schwierige und belastende Erlebnisse ausgelöste Krisen zu </a:t>
            </a:r>
            <a:r>
              <a:rPr lang="de-CH" altLang="de-DE" dirty="0" smtClean="0"/>
              <a:t>meistern, die Erfahrung </a:t>
            </a:r>
            <a:r>
              <a:rPr lang="de-CH" altLang="de-DE" dirty="0"/>
              <a:t>für die persönliche Entwicklung zu nutzen</a:t>
            </a:r>
            <a:r>
              <a:rPr lang="de-CH" altLang="de-DE" dirty="0" smtClean="0"/>
              <a:t> und psychisch stabil </a:t>
            </a:r>
            <a:r>
              <a:rPr lang="de-CH" altLang="de-DE" dirty="0"/>
              <a:t>zu </a:t>
            </a:r>
            <a:r>
              <a:rPr lang="de-CH" altLang="de-DE" dirty="0" smtClean="0"/>
              <a:t>bleiben oder wieder psychisch gesund zu werden.</a:t>
            </a:r>
            <a:endParaRPr lang="de-CH" altLang="de-DE" dirty="0"/>
          </a:p>
          <a:p>
            <a:r>
              <a:rPr lang="de-CH" dirty="0" smtClean="0"/>
              <a:t>Nicht </a:t>
            </a:r>
            <a:r>
              <a:rPr lang="de-CH" dirty="0"/>
              <a:t>unverwundbar oder unversehrt in früheren Zustand </a:t>
            </a:r>
            <a:r>
              <a:rPr lang="de-CH" dirty="0" smtClean="0"/>
              <a:t>zurückkehren, </a:t>
            </a:r>
            <a:r>
              <a:rPr lang="de-CH" dirty="0"/>
              <a:t>aber : gegen ungünstige </a:t>
            </a:r>
            <a:r>
              <a:rPr lang="de-CH" dirty="0" smtClean="0"/>
              <a:t>Bedingungen </a:t>
            </a:r>
            <a:r>
              <a:rPr lang="de-CH" dirty="0"/>
              <a:t>erfolgreich </a:t>
            </a:r>
            <a:r>
              <a:rPr lang="de-CH" dirty="0" smtClean="0"/>
              <a:t>angehen, </a:t>
            </a:r>
            <a:r>
              <a:rPr lang="de-CH" dirty="0"/>
              <a:t>sich durch sie </a:t>
            </a:r>
            <a:r>
              <a:rPr lang="de-CH" dirty="0" smtClean="0"/>
              <a:t>hindurchkämpfen, </a:t>
            </a:r>
            <a:r>
              <a:rPr lang="de-CH" dirty="0"/>
              <a:t>aus den Widrigkeiten </a:t>
            </a:r>
            <a:r>
              <a:rPr lang="de-CH" dirty="0" smtClean="0"/>
              <a:t>lernen </a:t>
            </a:r>
            <a:r>
              <a:rPr lang="de-CH" dirty="0"/>
              <a:t>und </a:t>
            </a:r>
            <a:r>
              <a:rPr lang="de-CH" dirty="0" smtClean="0"/>
              <a:t>versuchen, </a:t>
            </a:r>
            <a:r>
              <a:rPr lang="de-CH" dirty="0"/>
              <a:t>diese Erfahrungen in das Gewebe </a:t>
            </a:r>
            <a:r>
              <a:rPr lang="de-CH" dirty="0" smtClean="0"/>
              <a:t>des </a:t>
            </a:r>
            <a:r>
              <a:rPr lang="de-CH" dirty="0"/>
              <a:t>Lebens als </a:t>
            </a:r>
            <a:r>
              <a:rPr lang="de-CH" dirty="0" smtClean="0"/>
              <a:t>Individuum </a:t>
            </a:r>
            <a:r>
              <a:rPr lang="de-CH" dirty="0"/>
              <a:t>und </a:t>
            </a:r>
            <a:r>
              <a:rPr lang="de-CH" dirty="0" smtClean="0"/>
              <a:t>in der </a:t>
            </a:r>
            <a:r>
              <a:rPr lang="de-CH" dirty="0"/>
              <a:t>Gemeinschaft zu integrieren.</a:t>
            </a:r>
          </a:p>
          <a:p>
            <a:pPr eaLnBrk="1" hangingPunct="1">
              <a:lnSpc>
                <a:spcPct val="80000"/>
              </a:lnSpc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7097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 err="1"/>
              <a:t>Resiliente</a:t>
            </a:r>
            <a:r>
              <a:rPr lang="de-CH" altLang="de-DE" dirty="0"/>
              <a:t> Menschen </a:t>
            </a:r>
            <a:r>
              <a:rPr lang="de-CH" altLang="de-DE" dirty="0" smtClean="0"/>
              <a:t>haben…</a:t>
            </a:r>
            <a:endParaRPr lang="de-DE" altLang="de-DE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CH" altLang="de-DE" dirty="0" smtClean="0"/>
              <a:t>Selbstvertrauen </a:t>
            </a:r>
            <a:r>
              <a:rPr lang="de-CH" altLang="de-DE" dirty="0"/>
              <a:t>und Vertrauen in die eigene Selbstwirksamkeit</a:t>
            </a:r>
            <a:endParaRPr lang="de-DE" altLang="de-DE" dirty="0"/>
          </a:p>
          <a:p>
            <a:pPr>
              <a:lnSpc>
                <a:spcPct val="80000"/>
              </a:lnSpc>
            </a:pPr>
            <a:r>
              <a:rPr lang="de-CH" dirty="0" smtClean="0"/>
              <a:t>persönliche </a:t>
            </a:r>
            <a:r>
              <a:rPr lang="de-CH" dirty="0"/>
              <a:t>Stärken im Umgang mit Beeinträchtigungen körperlicher oder sozialer Art</a:t>
            </a:r>
          </a:p>
          <a:p>
            <a:pPr>
              <a:lnSpc>
                <a:spcPct val="80000"/>
              </a:lnSpc>
            </a:pPr>
            <a:r>
              <a:rPr lang="de-CH" altLang="de-DE" dirty="0" smtClean="0"/>
              <a:t>innere </a:t>
            </a:r>
            <a:r>
              <a:rPr lang="de-CH" altLang="de-DE" dirty="0"/>
              <a:t>und äussere Ressourcen</a:t>
            </a:r>
          </a:p>
          <a:p>
            <a:pPr>
              <a:lnSpc>
                <a:spcPct val="80000"/>
              </a:lnSpc>
            </a:pPr>
            <a:r>
              <a:rPr lang="de-CH" altLang="de-DE" dirty="0" smtClean="0"/>
              <a:t>vertrauensvolle </a:t>
            </a:r>
            <a:r>
              <a:rPr lang="de-CH" altLang="de-DE" dirty="0"/>
              <a:t>Beziehungen zu mind. einer  zuverlässigen Bezugsperson</a:t>
            </a:r>
          </a:p>
          <a:p>
            <a:pPr>
              <a:lnSpc>
                <a:spcPct val="80000"/>
              </a:lnSpc>
            </a:pPr>
            <a:r>
              <a:rPr lang="de-CH" altLang="de-DE" dirty="0" smtClean="0"/>
              <a:t>eine realistische Einschätzung der eigenen Fähigkeiten</a:t>
            </a:r>
          </a:p>
          <a:p>
            <a:pPr>
              <a:lnSpc>
                <a:spcPct val="80000"/>
              </a:lnSpc>
            </a:pPr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30851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Resiliente</a:t>
            </a:r>
            <a:r>
              <a:rPr lang="de-CH" dirty="0" smtClean="0"/>
              <a:t> Menschen …  2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reagieren nicht passiv auf die Zwänge ihrer widrigen Lebensumstände, sondern suchen aktiv Hilfe. Sie suchen sich Menschen und Gelegenheiten, die ihrem Leben eine positive Wende geben können</a:t>
            </a:r>
          </a:p>
          <a:p>
            <a:r>
              <a:rPr lang="de-CH" dirty="0" smtClean="0"/>
              <a:t>vertrauen stützenden Ressourcen in Familie und Umfeld, die ihre Kompetenzen und ihre Selbstwirksamkeit steigern. Sie lernen dadurch einen anderen Umgang mit belastenden Lebensereignissen, was ihnen </a:t>
            </a:r>
            <a:r>
              <a:rPr lang="de-CH" dirty="0"/>
              <a:t>neue </a:t>
            </a:r>
            <a:r>
              <a:rPr lang="de-CH" dirty="0" smtClean="0"/>
              <a:t>Möglichkeiten eröffnet</a:t>
            </a:r>
          </a:p>
          <a:p>
            <a:pPr>
              <a:lnSpc>
                <a:spcPct val="80000"/>
              </a:lnSpc>
            </a:pPr>
            <a:r>
              <a:rPr lang="de-CH" altLang="de-DE" dirty="0" smtClean="0"/>
              <a:t>sind </a:t>
            </a:r>
            <a:r>
              <a:rPr lang="de-CH" altLang="de-DE" dirty="0"/>
              <a:t>aktiv in Schule, zu Hause und in der Freizeit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192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Krise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Normative Krisen:</a:t>
            </a:r>
          </a:p>
          <a:p>
            <a:pPr marL="457200" lvl="1" indent="0">
              <a:buNone/>
            </a:pPr>
            <a:r>
              <a:rPr lang="de-CH" dirty="0" smtClean="0"/>
              <a:t>Geburt, Schuleintritt, Schulaustritt, Abschluss der Ausbildung, Eintritt ins Erwerbsleben, Auszug von zu Hause, Heirat, Geburt des ersten Kindes, Schuleintritt des ersten und letzten Kindes, Auszug der Kinder, Tod der Eltern, berufliche Veränderungen / Wiedereinstieg, Pensionierung, Tod des Partners, eigene Konfrontation mit dem Tod</a:t>
            </a:r>
          </a:p>
          <a:p>
            <a:r>
              <a:rPr lang="de-CH" dirty="0" smtClean="0"/>
              <a:t>Nicht normative Krisen: </a:t>
            </a:r>
          </a:p>
          <a:p>
            <a:pPr marL="457200" lvl="1" indent="0">
              <a:buNone/>
            </a:pPr>
            <a:r>
              <a:rPr lang="de-CH" dirty="0" smtClean="0"/>
              <a:t>«Blitzschläge»</a:t>
            </a:r>
          </a:p>
          <a:p>
            <a:pPr marL="457200" lvl="1" indent="0">
              <a:buNone/>
            </a:pPr>
            <a:endParaRPr lang="de-CH" dirty="0" smtClean="0"/>
          </a:p>
          <a:p>
            <a:r>
              <a:rPr lang="de-CH" dirty="0" smtClean="0"/>
              <a:t>Bei der Bewältigung normativer Krisen werden neue Muster gelernt, </a:t>
            </a:r>
            <a:r>
              <a:rPr lang="de-CH" dirty="0"/>
              <a:t>die dann in nicht normativen Krisen angewandt werden können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22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Kauai, Entwicklung bis ins mittlere Erwachsenenalter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Grosser Sprung </a:t>
            </a:r>
            <a:r>
              <a:rPr lang="de-CH" dirty="0"/>
              <a:t>in der </a:t>
            </a:r>
            <a:r>
              <a:rPr lang="de-CH" dirty="0" smtClean="0"/>
              <a:t>Entwicklung bei vielen von denjenigen, die in Kindheit und mit 18 Jahren noch grosse Probleme hatten. </a:t>
            </a:r>
          </a:p>
          <a:p>
            <a:r>
              <a:rPr lang="de-CH" dirty="0" smtClean="0"/>
              <a:t>Frühere </a:t>
            </a:r>
            <a:r>
              <a:rPr lang="de-CH" dirty="0"/>
              <a:t>Instabilität (mangelndes </a:t>
            </a:r>
            <a:r>
              <a:rPr lang="de-CH" dirty="0" smtClean="0"/>
              <a:t>Selbstvertrauen, antisoziales Verhalten…) wurde abgelöst durch </a:t>
            </a:r>
            <a:r>
              <a:rPr lang="de-CH" dirty="0"/>
              <a:t>feste Bindungen </a:t>
            </a:r>
            <a:r>
              <a:rPr lang="de-CH" dirty="0" smtClean="0"/>
              <a:t>in einer neuen stützenden Partnerschaft, eine neue </a:t>
            </a:r>
            <a:r>
              <a:rPr lang="de-CH" dirty="0"/>
              <a:t>berufliche </a:t>
            </a:r>
            <a:r>
              <a:rPr lang="de-CH" dirty="0" smtClean="0"/>
              <a:t>Identität und zusätzliche Weiterentwicklung durch </a:t>
            </a:r>
            <a:r>
              <a:rPr lang="de-CH" dirty="0"/>
              <a:t>Fortbildung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909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2128</Words>
  <Application>Microsoft Office PowerPoint</Application>
  <PresentationFormat>Breitbild</PresentationFormat>
  <Paragraphs>305</Paragraphs>
  <Slides>38</Slides>
  <Notes>34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3" baseType="lpstr">
      <vt:lpstr>Arial</vt:lpstr>
      <vt:lpstr>Calibri</vt:lpstr>
      <vt:lpstr>Century Gothic</vt:lpstr>
      <vt:lpstr>Wingdings 3</vt:lpstr>
      <vt:lpstr>Ion-Sitzungssaal</vt:lpstr>
      <vt:lpstr>An Krisen wachsen statt zerbrechen</vt:lpstr>
      <vt:lpstr>Herausforderungen für Kinder und ihre Familien in der heutigen Zeit</vt:lpstr>
      <vt:lpstr>Konsiliar- und Liaisonpsychiatrischer Dienst</vt:lpstr>
      <vt:lpstr>Veränderungen in den letzten 15 Jahren</vt:lpstr>
      <vt:lpstr>Resilienz</vt:lpstr>
      <vt:lpstr>Resiliente Menschen haben…</vt:lpstr>
      <vt:lpstr>Resiliente Menschen …  2</vt:lpstr>
      <vt:lpstr>Krise</vt:lpstr>
      <vt:lpstr>Kauai, Entwicklung bis ins mittlere Erwachsenenalter</vt:lpstr>
      <vt:lpstr>Umstände für positive Entwicklung</vt:lpstr>
      <vt:lpstr>Bindung</vt:lpstr>
      <vt:lpstr>Bindung, Einteilung nach Bowlby</vt:lpstr>
      <vt:lpstr>Sichere Bindung</vt:lpstr>
      <vt:lpstr>Feinfühligkeit</vt:lpstr>
      <vt:lpstr>Social Referencing</vt:lpstr>
      <vt:lpstr>Beziehung unter Geschwistern</vt:lpstr>
      <vt:lpstr>Olson Familienstruktur</vt:lpstr>
      <vt:lpstr>Kohäsion, Zusammenhalt</vt:lpstr>
      <vt:lpstr>Anpassungsfähigkeit </vt:lpstr>
      <vt:lpstr>Erziehungsstil und Eltern-Kind-Beziehung Nationalfondprojekt 52</vt:lpstr>
      <vt:lpstr>Soziale Basisfähigkeiten</vt:lpstr>
      <vt:lpstr>Soziale Basisfähigkeiten 2</vt:lpstr>
      <vt:lpstr>Resilienz in Familien</vt:lpstr>
      <vt:lpstr>Resilienz in Familien 2</vt:lpstr>
      <vt:lpstr>Grenzen des Resilienzkonzepts</vt:lpstr>
      <vt:lpstr>Schlüsselprozesse familiärer Resilienz</vt:lpstr>
      <vt:lpstr>Überzeugungen der Familie</vt:lpstr>
      <vt:lpstr>Überzeugungen der Familie 2</vt:lpstr>
      <vt:lpstr>Überzeugungen der Familie 3</vt:lpstr>
      <vt:lpstr>Strukturelle und organisatorische Muster der Familie</vt:lpstr>
      <vt:lpstr>Strukturelle und organisatorische Muster der Familie 2</vt:lpstr>
      <vt:lpstr>Strukturelle und organisatorische Muster der Familie 3</vt:lpstr>
      <vt:lpstr>Kommunikation und Lösung von Problemen</vt:lpstr>
      <vt:lpstr>Kommunikation und Lösung von Problemen 2</vt:lpstr>
      <vt:lpstr>Kommunikation und Lösung von Problemen 3</vt:lpstr>
      <vt:lpstr>Heutige Kinder brauchen….</vt:lpstr>
      <vt:lpstr>Ich danke Ihnen für Ihre Aufmerksamkeit!</vt:lpstr>
      <vt:lpstr>Literatur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Resilienz</dc:title>
  <dc:creator>Simone Krähenbühl</dc:creator>
  <cp:lastModifiedBy>Simone Krähenbühl</cp:lastModifiedBy>
  <cp:revision>115</cp:revision>
  <cp:lastPrinted>2014-06-05T19:45:26Z</cp:lastPrinted>
  <dcterms:created xsi:type="dcterms:W3CDTF">2014-05-17T10:45:42Z</dcterms:created>
  <dcterms:modified xsi:type="dcterms:W3CDTF">2014-06-08T07:52:23Z</dcterms:modified>
</cp:coreProperties>
</file>